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A42A6-DC19-4589-8B8A-71FD448ADA4F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8D9B3-EC8F-4955-93E5-1717B6F83D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69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9802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10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135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11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89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12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6634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13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436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4781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674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840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5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801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6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954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7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193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8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734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smtClean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fld id="{B405EB07-2544-4F75-B636-1C559A3A6ABC}" type="slidenum">
              <a:rPr lang="en-US" sz="1200">
                <a:latin typeface="Arial" panose="020B0604020202020204" pitchFamily="34" charset="0"/>
              </a:rPr>
              <a:pPr eaLnBrk="1" hangingPunct="1"/>
              <a:t>9</a:t>
            </a:fld>
            <a:endParaRPr 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80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6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1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43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70BA2-1B72-451E-BDB5-2BAF123F7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79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70BA2-1B72-451E-BDB5-2BAF123F7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825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70BA2-1B72-451E-BDB5-2BAF123F7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00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F70BA2-1B72-451E-BDB5-2BAF123F7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34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48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92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39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98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1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1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976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0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3DFC6-55A8-4FEA-8FE5-DF2DF4B8A16D}" type="datetimeFigureOut">
              <a:rPr lang="en-US" smtClean="0"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BF9DD-FDD2-4D4E-AF57-74ED93CEA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4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62" r:id="rId14"/>
    <p:sldLayoutId id="214748366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9.1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7"/>
            <a:ext cx="580373" cy="469893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27118" y="1574800"/>
            <a:ext cx="458216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endParaRPr lang="en-US" sz="24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endParaRPr lang="en-US" sz="24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7680" marR="30480" indent="-457200" algn="just">
              <a:lnSpc>
                <a:spcPct val="150000"/>
              </a:lnSpc>
              <a:buFontTx/>
              <a:buAutoNum type="alphaUcPeriod"/>
            </a:pP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Hình Bầu dục 2"/>
          <p:cNvSpPr/>
          <p:nvPr/>
        </p:nvSpPr>
        <p:spPr>
          <a:xfrm>
            <a:off x="3527118" y="2761202"/>
            <a:ext cx="529389" cy="4993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98696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682172" y="592019"/>
            <a:ext cx="10813142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9.10: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10Ω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Nikêlin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0,1mm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0,4.10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Nikêlin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quấn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5Ω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3V.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71982" y="2934988"/>
            <a:ext cx="2656049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u="sng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10Ω; 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= 0,1 mm</a:t>
            </a:r>
            <a:r>
              <a:rPr lang="en-US" sz="20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= 0,1.10</a:t>
            </a:r>
            <a:r>
              <a:rPr lang="en-US" sz="20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ρ = 0,4.10</a:t>
            </a:r>
            <a:r>
              <a:rPr lang="en-US" sz="20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endParaRPr lang="en-US" sz="2000" b="1" dirty="0" smtClean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en-US" sz="2800" b="1" i="1" dirty="0" smtClean="0">
                <a:solidFill>
                  <a:srgbClr val="FF0000"/>
                </a:solidFill>
                <a:latin typeface=".VnLinus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0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/>
            <a:r>
              <a:rPr lang="en-US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5Ω.</a:t>
            </a:r>
            <a:endParaRPr lang="en-US" sz="20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0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sz="2000" b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0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nl-NL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nl-NL" sz="20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nl-NL" sz="20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3V</a:t>
            </a:r>
          </a:p>
          <a:p>
            <a:pPr marL="30480" marR="30480" algn="just">
              <a:spcAft>
                <a:spcPts val="0"/>
              </a:spcAft>
            </a:pPr>
            <a:r>
              <a:rPr lang="nl-NL" sz="2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nl-NL" sz="2000" b="1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l-NL" sz="2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?</a:t>
            </a:r>
            <a:endParaRPr lang="en-US" sz="20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402792" y="2961015"/>
            <a:ext cx="4020692" cy="337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r>
              <a:rPr lang="nl-NL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giải</a:t>
            </a:r>
            <a:r>
              <a:rPr lang="nl-NL" sz="2400" b="1" u="sng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51037" y="6025453"/>
            <a:ext cx="784459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</a:t>
            </a:r>
            <a:r>
              <a:rPr lang="en-US" sz="2400" b="1" baseline="-250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2V</a:t>
            </a:r>
            <a:endParaRPr lang="en-US" sz="2400" b="1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Đường nối Thẳng 10"/>
          <p:cNvCxnSpPr/>
          <p:nvPr/>
        </p:nvCxnSpPr>
        <p:spPr>
          <a:xfrm flipH="1">
            <a:off x="3364518" y="2961015"/>
            <a:ext cx="4324" cy="389698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Hình chữ nhật 6"/>
          <p:cNvSpPr/>
          <p:nvPr/>
        </p:nvSpPr>
        <p:spPr>
          <a:xfrm>
            <a:off x="3415526" y="3299239"/>
            <a:ext cx="40238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Nikelin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400" b="1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ình chữ nhật 13"/>
              <p:cNvSpPr/>
              <p:nvPr/>
            </p:nvSpPr>
            <p:spPr>
              <a:xfrm>
                <a:off x="3754137" y="3698002"/>
                <a:ext cx="1183337" cy="6447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b="1" baseline="-250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= </a:t>
                </a:r>
                <a:r>
                  <a:rPr lang="el-GR" sz="24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Hình chữ nhật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137" y="3698002"/>
                <a:ext cx="1183337" cy="644728"/>
              </a:xfrm>
              <a:prstGeom prst="rect">
                <a:avLst/>
              </a:prstGeom>
              <a:blipFill rotWithShape="0">
                <a:blip r:embed="rId3"/>
                <a:stretch>
                  <a:fillRect l="-8247" b="-952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ình chữ nhật 14"/>
              <p:cNvSpPr/>
              <p:nvPr/>
            </p:nvSpPr>
            <p:spPr>
              <a:xfrm>
                <a:off x="6177915" y="3606649"/>
                <a:ext cx="1681551" cy="709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.  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Hình chữ nhật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915" y="3606649"/>
                <a:ext cx="1681551" cy="709553"/>
              </a:xfrm>
              <a:prstGeom prst="rect">
                <a:avLst/>
              </a:prstGeom>
              <a:blipFill rotWithShape="0">
                <a:blip r:embed="rId4"/>
                <a:stretch>
                  <a:fillRect l="-1449" b="-431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Hình chữ nhật 15"/>
          <p:cNvSpPr/>
          <p:nvPr/>
        </p:nvSpPr>
        <p:spPr>
          <a:xfrm>
            <a:off x="7708179" y="3726855"/>
            <a:ext cx="1391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B0F0"/>
                </a:solidFill>
              </a:rPr>
              <a:t> = 2,5 (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m)</a:t>
            </a:r>
            <a:endParaRPr lang="el-GR" sz="2400" b="1" i="1" dirty="0">
              <a:solidFill>
                <a:srgbClr val="00B0F0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ình chữ nhật 16"/>
              <p:cNvSpPr/>
              <p:nvPr/>
            </p:nvSpPr>
            <p:spPr>
              <a:xfrm>
                <a:off x="4898334" y="3698002"/>
                <a:ext cx="1381789" cy="684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b="1" dirty="0">
                        <a:solidFill>
                          <a:srgbClr val="00B0F0"/>
                        </a:solidFill>
                        <a:latin typeface=".VnLinus" panose="020B7200000000000000" pitchFamily="34" charset="0"/>
                      </a:rPr>
                      <m:t>l</m:t>
                    </m:r>
                  </m:oMath>
                </a14:m>
                <a:r>
                  <a:rPr lang="en-US" sz="2400" b="1" dirty="0" smtClean="0">
                    <a:solidFill>
                      <a:srgbClr val="00B0F0"/>
                    </a:solidFill>
                  </a:rPr>
                  <a:t> </a:t>
                </a:r>
                <a:r>
                  <a:rPr lang="en-US" sz="2400" b="1" dirty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sub>
                        </m:sSub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. 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2400" b="1" dirty="0">
                            <a:solidFill>
                              <a:srgbClr val="00B0F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ρ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8334" y="3698002"/>
                <a:ext cx="1381789" cy="684803"/>
              </a:xfrm>
              <a:prstGeom prst="rect">
                <a:avLst/>
              </a:prstGeom>
              <a:blipFill rotWithShape="0">
                <a:blip r:embed="rId5"/>
                <a:stretch>
                  <a:fillRect l="-708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Hình chữ nhật 9"/>
          <p:cNvSpPr/>
          <p:nvPr/>
        </p:nvSpPr>
        <p:spPr>
          <a:xfrm>
            <a:off x="3405329" y="4448565"/>
            <a:ext cx="2231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baseline="-25000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R</a:t>
            </a:r>
            <a:r>
              <a:rPr lang="en-US" sz="2400" b="1" baseline="-250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+ R</a:t>
            </a:r>
            <a:r>
              <a:rPr lang="en-US" sz="2400" b="1" baseline="-250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400" b="1" dirty="0">
              <a:solidFill>
                <a:srgbClr val="00B0F0"/>
              </a:solidFill>
            </a:endParaRPr>
          </a:p>
        </p:txBody>
      </p:sp>
      <p:sp>
        <p:nvSpPr>
          <p:cNvPr id="11" name="Hình chữ nhật 10"/>
          <p:cNvSpPr/>
          <p:nvPr/>
        </p:nvSpPr>
        <p:spPr>
          <a:xfrm>
            <a:off x="5527737" y="4413831"/>
            <a:ext cx="1300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10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+ 5 </a:t>
            </a:r>
            <a:endParaRPr lang="vi-VN" sz="2400" b="1" dirty="0">
              <a:solidFill>
                <a:srgbClr val="00B0F0"/>
              </a:solidFill>
            </a:endParaRPr>
          </a:p>
        </p:txBody>
      </p:sp>
      <p:sp>
        <p:nvSpPr>
          <p:cNvPr id="13" name="Hình chữ nhật 12"/>
          <p:cNvSpPr/>
          <p:nvPr/>
        </p:nvSpPr>
        <p:spPr>
          <a:xfrm>
            <a:off x="6670999" y="4517814"/>
            <a:ext cx="105253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15Ω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Hình chữ nhật 17"/>
          <p:cNvSpPr/>
          <p:nvPr/>
        </p:nvSpPr>
        <p:spPr>
          <a:xfrm>
            <a:off x="3752732" y="4936343"/>
            <a:ext cx="24497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baseline="-250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I</a:t>
            </a:r>
            <a:r>
              <a:rPr lang="en-US" sz="2400" b="1" baseline="-250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U/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baseline="-250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tđ</a:t>
            </a:r>
            <a:endParaRPr lang="vi-VN" sz="2400" b="1" dirty="0">
              <a:solidFill>
                <a:srgbClr val="00B0F0"/>
              </a:solidFill>
            </a:endParaRPr>
          </a:p>
        </p:txBody>
      </p:sp>
      <p:sp>
        <p:nvSpPr>
          <p:cNvPr id="19" name="Hình chữ nhật 18"/>
          <p:cNvSpPr/>
          <p:nvPr/>
        </p:nvSpPr>
        <p:spPr>
          <a:xfrm>
            <a:off x="6138962" y="4900013"/>
            <a:ext cx="1058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3/15 </a:t>
            </a:r>
            <a:endParaRPr lang="vi-VN" sz="2400" b="1" dirty="0">
              <a:solidFill>
                <a:srgbClr val="00B0F0"/>
              </a:solidFill>
            </a:endParaRPr>
          </a:p>
        </p:txBody>
      </p:sp>
      <p:sp>
        <p:nvSpPr>
          <p:cNvPr id="20" name="Hình chữ nhật 19"/>
          <p:cNvSpPr/>
          <p:nvPr/>
        </p:nvSpPr>
        <p:spPr>
          <a:xfrm>
            <a:off x="7067338" y="4892287"/>
            <a:ext cx="13244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0,2(A) </a:t>
            </a:r>
            <a:endParaRPr lang="vi-VN" sz="2400" b="1" dirty="0">
              <a:solidFill>
                <a:srgbClr val="00B0F0"/>
              </a:solidFill>
            </a:endParaRPr>
          </a:p>
        </p:txBody>
      </p:sp>
      <p:sp>
        <p:nvSpPr>
          <p:cNvPr id="22" name="Hình chữ nhật 21"/>
          <p:cNvSpPr/>
          <p:nvPr/>
        </p:nvSpPr>
        <p:spPr>
          <a:xfrm>
            <a:off x="3778005" y="5397775"/>
            <a:ext cx="1463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="1" baseline="-250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I</a:t>
            </a:r>
            <a:r>
              <a:rPr lang="en-US" sz="2400" b="1" baseline="-250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lang="en-US" sz="2400" b="1" baseline="-250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sz="2400" b="1" dirty="0">
              <a:solidFill>
                <a:srgbClr val="00B0F0"/>
              </a:solidFill>
            </a:endParaRPr>
          </a:p>
        </p:txBody>
      </p:sp>
      <p:sp>
        <p:nvSpPr>
          <p:cNvPr id="23" name="Hình chữ nhật 22"/>
          <p:cNvSpPr/>
          <p:nvPr/>
        </p:nvSpPr>
        <p:spPr>
          <a:xfrm>
            <a:off x="5081595" y="5405854"/>
            <a:ext cx="1281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0,2.10 </a:t>
            </a:r>
            <a:endParaRPr lang="vi-VN" sz="2400" b="1" dirty="0">
              <a:solidFill>
                <a:srgbClr val="00B0F0"/>
              </a:solidFill>
            </a:endParaRPr>
          </a:p>
        </p:txBody>
      </p:sp>
      <p:sp>
        <p:nvSpPr>
          <p:cNvPr id="24" name="Hình chữ nhật 23"/>
          <p:cNvSpPr/>
          <p:nvPr/>
        </p:nvSpPr>
        <p:spPr>
          <a:xfrm>
            <a:off x="6117482" y="5483971"/>
            <a:ext cx="1079783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2(V)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6225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4" grpId="0"/>
      <p:bldP spid="15" grpId="0"/>
      <p:bldP spid="16" grpId="0"/>
      <p:bldP spid="17" grpId="0"/>
      <p:bldP spid="10" grpId="0"/>
      <p:bldP spid="11" grpId="0"/>
      <p:bldP spid="13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9.11: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nicrom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1,1.10</a:t>
            </a:r>
            <a:r>
              <a:rPr lang="en-US" sz="2400" b="1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4,5Ω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0,8m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75893" y="2097119"/>
                <a:ext cx="2525519" cy="30594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0480" marR="3048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b="1" u="sng" dirty="0" smtClean="0">
                    <a:solidFill>
                      <a:srgbClr val="008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Tóm</a:t>
                </a:r>
                <a:r>
                  <a:rPr lang="en-US" sz="2400" b="1" u="sng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u="sng" dirty="0" err="1">
                    <a:solidFill>
                      <a:srgbClr val="008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tắt</a:t>
                </a:r>
                <a:r>
                  <a:rPr lang="en-US" sz="2400" b="1" u="sng" dirty="0">
                    <a:solidFill>
                      <a:srgbClr val="008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  <a:endParaRPr lang="en-US" sz="2400" u="sng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0480" marR="3048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ρ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1,1.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Ω.m </a:t>
                </a:r>
              </a:p>
              <a:p>
                <a:pPr marL="30480" marR="3048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4,5Ω</a:t>
                </a:r>
              </a:p>
              <a:p>
                <a:pPr marL="30480" marR="3048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3200" b="1" i="1" dirty="0" smtClean="0">
                    <a:solidFill>
                      <a:srgbClr val="00B05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0,8m</a:t>
                </a:r>
              </a:p>
              <a:p>
                <a:pPr marL="30480" marR="30480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?</a:t>
                </a:r>
                <a:endParaRPr lang="en-US" sz="2400" b="1" dirty="0">
                  <a:solidFill>
                    <a:srgbClr val="00B05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893" y="2097119"/>
                <a:ext cx="2525519" cy="3059492"/>
              </a:xfrm>
              <a:prstGeom prst="rect">
                <a:avLst/>
              </a:prstGeom>
              <a:blipFill>
                <a:blip r:embed="rId3"/>
                <a:stretch>
                  <a:fillRect l="-4831" r="-2174" b="-159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3962534" y="2351270"/>
            <a:ext cx="1689384" cy="337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</a:t>
            </a:r>
            <a:r>
              <a:rPr lang="en-US" sz="2400" b="1" u="sng" dirty="0" err="1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u="sng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46366" y="3964337"/>
            <a:ext cx="5228354" cy="337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" name="Đường nối Thẳng 10"/>
          <p:cNvCxnSpPr/>
          <p:nvPr/>
        </p:nvCxnSpPr>
        <p:spPr>
          <a:xfrm flipH="1">
            <a:off x="3881886" y="2285737"/>
            <a:ext cx="4314" cy="45722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ình chữ nhật 15"/>
              <p:cNvSpPr/>
              <p:nvPr/>
            </p:nvSpPr>
            <p:spPr>
              <a:xfrm>
                <a:off x="4161863" y="3048618"/>
                <a:ext cx="1080745" cy="6447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r>
                  <a:rPr lang="en-US" sz="2400" b="1" dirty="0" smtClean="0">
                    <a:solidFill>
                      <a:srgbClr val="FF0000"/>
                    </a:solidFill>
                  </a:rPr>
                  <a:t>= </a:t>
                </a:r>
                <a:r>
                  <a:rPr lang="el-GR" sz="24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24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4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863" y="3048618"/>
                <a:ext cx="1080745" cy="644728"/>
              </a:xfrm>
              <a:prstGeom prst="rect">
                <a:avLst/>
              </a:prstGeom>
              <a:blipFill rotWithShape="0">
                <a:blip r:embed="rId4"/>
                <a:stretch>
                  <a:fillRect l="-9040" b="-849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ình chữ nhật 16"/>
              <p:cNvSpPr/>
              <p:nvPr/>
            </p:nvSpPr>
            <p:spPr>
              <a:xfrm>
                <a:off x="6420583" y="3029574"/>
                <a:ext cx="1659109" cy="709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p>
                        </m:sSup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583" y="3029574"/>
                <a:ext cx="1659109" cy="709553"/>
              </a:xfrm>
              <a:prstGeom prst="rect">
                <a:avLst/>
              </a:prstGeom>
              <a:blipFill rotWithShape="0">
                <a:blip r:embed="rId5"/>
                <a:stretch>
                  <a:fillRect l="-5515" b="-431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ình chữ nhật 17"/>
              <p:cNvSpPr/>
              <p:nvPr/>
            </p:nvSpPr>
            <p:spPr>
              <a:xfrm>
                <a:off x="7882862" y="3141888"/>
                <a:ext cx="2467214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 = 0,2.</a:t>
                </a:r>
                <a:r>
                  <a:rPr lang="en-US" sz="2400" b="1" dirty="0">
                    <a:solidFill>
                      <a:srgbClr val="00B050"/>
                    </a:solidFill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rgbClr val="00B0F0"/>
                    </a:solidFill>
                  </a:rPr>
                  <a:t> 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2862" y="3141888"/>
                <a:ext cx="2467214" cy="470000"/>
              </a:xfrm>
              <a:prstGeom prst="rect">
                <a:avLst/>
              </a:prstGeom>
              <a:blipFill rotWithShape="0">
                <a:blip r:embed="rId6"/>
                <a:stretch>
                  <a:fillRect l="-988" t="-8974" r="-2963" b="-2820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ình chữ nhật 18"/>
              <p:cNvSpPr/>
              <p:nvPr/>
            </p:nvSpPr>
            <p:spPr>
              <a:xfrm>
                <a:off x="5306060" y="3048618"/>
                <a:ext cx="1239442" cy="642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→S </a:t>
                </a:r>
                <a:r>
                  <a:rPr lang="en-US" sz="2400" b="1" dirty="0" smtClean="0">
                    <a:solidFill>
                      <a:srgbClr val="00B0F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400" b="1" dirty="0">
                            <a:solidFill>
                              <a:srgbClr val="00B0F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ρ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B0F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.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B0F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Hình chữ nhật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6060" y="3048618"/>
                <a:ext cx="1239442" cy="642997"/>
              </a:xfrm>
              <a:prstGeom prst="rect">
                <a:avLst/>
              </a:prstGeom>
              <a:blipFill rotWithShape="0">
                <a:blip r:embed="rId7"/>
                <a:stretch>
                  <a:fillRect l="-7353" b="-849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4"/>
          <p:cNvSpPr/>
          <p:nvPr/>
        </p:nvSpPr>
        <p:spPr>
          <a:xfrm>
            <a:off x="3788431" y="2743461"/>
            <a:ext cx="3669466" cy="337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Hình chữ nhật 20"/>
              <p:cNvSpPr/>
              <p:nvPr/>
            </p:nvSpPr>
            <p:spPr>
              <a:xfrm>
                <a:off x="4065067" y="4371556"/>
                <a:ext cx="1484317" cy="877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S </a:t>
                </a:r>
                <a:r>
                  <a:rPr lang="en-US" sz="3200" b="1" dirty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l-GR" sz="2400" b="1" i="1" smtClean="0">
                        <a:solidFill>
                          <a:srgbClr val="00B0F0"/>
                        </a:solidFill>
                        <a:latin typeface="Cambria Math"/>
                      </a:rPr>
                      <m:t>𝝅</m:t>
                    </m:r>
                  </m:oMath>
                </a14:m>
                <a:r>
                  <a:rPr lang="en-US" sz="3200" b="1" dirty="0" smtClean="0">
                    <a:solidFill>
                      <a:srgbClr val="00B0F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Hình chữ nhật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067" y="4371556"/>
                <a:ext cx="1484317" cy="877356"/>
              </a:xfrm>
              <a:prstGeom prst="rect">
                <a:avLst/>
              </a:prstGeom>
              <a:blipFill>
                <a:blip r:embed="rId8"/>
                <a:stretch>
                  <a:fillRect l="-10700" b="-1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Hình chữ nhật 21"/>
              <p:cNvSpPr/>
              <p:nvPr/>
            </p:nvSpPr>
            <p:spPr>
              <a:xfrm>
                <a:off x="5492814" y="4405027"/>
                <a:ext cx="1504066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→d </a:t>
                </a:r>
                <a:r>
                  <a:rPr lang="en-US" sz="2400" b="1" dirty="0" smtClean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𝑺</m:t>
                            </m:r>
                          </m:num>
                          <m:den>
                            <m:r>
                              <a:rPr lang="el-GR" sz="2400" b="1" i="1">
                                <a:solidFill>
                                  <a:srgbClr val="00B0F0"/>
                                </a:solidFill>
                                <a:latin typeface="Cambria Math"/>
                              </a:rPr>
                              <m:t>𝝅</m:t>
                            </m:r>
                          </m:den>
                        </m:f>
                      </m:e>
                    </m:rad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Hình chữ nhật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814" y="4405027"/>
                <a:ext cx="1504066" cy="843885"/>
              </a:xfrm>
              <a:prstGeom prst="rect">
                <a:avLst/>
              </a:prstGeom>
              <a:blipFill>
                <a:blip r:embed="rId9"/>
                <a:stretch>
                  <a:fillRect l="-607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Hình chữ nhật 22"/>
              <p:cNvSpPr/>
              <p:nvPr/>
            </p:nvSpPr>
            <p:spPr>
              <a:xfrm>
                <a:off x="6921432" y="4374511"/>
                <a:ext cx="1135375" cy="843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𝟒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𝟏𝟒</m:t>
                            </m:r>
                          </m:den>
                        </m:f>
                      </m:e>
                    </m:rad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Hình chữ nhật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1432" y="4374511"/>
                <a:ext cx="1135375" cy="843885"/>
              </a:xfrm>
              <a:prstGeom prst="rect">
                <a:avLst/>
              </a:prstGeom>
              <a:blipFill rotWithShape="0">
                <a:blip r:embed="rId10"/>
                <a:stretch>
                  <a:fillRect l="-802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Hình chữ nhật 23"/>
              <p:cNvSpPr/>
              <p:nvPr/>
            </p:nvSpPr>
            <p:spPr>
              <a:xfrm>
                <a:off x="7882862" y="3525043"/>
                <a:ext cx="1652953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 = 0,2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Hình chữ nhật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2862" y="3525043"/>
                <a:ext cx="1652953" cy="470000"/>
              </a:xfrm>
              <a:prstGeom prst="rect">
                <a:avLst/>
              </a:prstGeom>
              <a:blipFill rotWithShape="0">
                <a:blip r:embed="rId11"/>
                <a:stretch>
                  <a:fillRect l="-1476" t="-7792" b="-2987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Hình chữ nhật 24"/>
              <p:cNvSpPr/>
              <p:nvPr/>
            </p:nvSpPr>
            <p:spPr>
              <a:xfrm>
                <a:off x="8062056" y="4544671"/>
                <a:ext cx="157607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 = 0,5</a:t>
                </a:r>
                <a14:m>
                  <m:oMath xmlns:m="http://schemas.openxmlformats.org/officeDocument/2006/math">
                    <m:r>
                      <a:rPr lang="en-US" sz="2400" b="1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</m:oMath>
                </a14:m>
                <a:r>
                  <a:rPr lang="en-US" sz="2400" b="1" i="1" dirty="0" smtClean="0">
                    <a:solidFill>
                      <a:srgbClr val="00B0F0"/>
                    </a:solidFill>
                    <a:latin typeface="Times New Roman" pitchFamily="18" charset="0"/>
                  </a:rPr>
                  <a:t>mm)</a:t>
                </a:r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Hình chữ nhật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2056" y="4544671"/>
                <a:ext cx="1576072" cy="461665"/>
              </a:xfrm>
              <a:prstGeom prst="rect">
                <a:avLst/>
              </a:prstGeom>
              <a:blipFill rotWithShape="0">
                <a:blip r:embed="rId12"/>
                <a:stretch>
                  <a:fillRect l="-1938" t="-12000" r="-5814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404837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9363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9.12: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sét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12,0.10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8mm</a:t>
            </a: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7045" y="2173799"/>
            <a:ext cx="218138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ρ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12.10</a:t>
            </a:r>
            <a:r>
              <a:rPr lang="en-US" sz="2400" b="1" baseline="300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</a:p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3200" b="1" i="1" dirty="0" smtClean="0">
                <a:solidFill>
                  <a:srgbClr val="00B0F0"/>
                </a:solidFill>
                <a:latin typeface=".VnLinus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40m</a:t>
            </a:r>
          </a:p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8mm </a:t>
            </a:r>
            <a:endParaRPr lang="en-US" sz="2400" b="1" dirty="0" smtClean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= 8.10</a:t>
            </a:r>
            <a:r>
              <a:rPr lang="en-US" sz="2400" b="1" baseline="3000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?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46088" y="2157167"/>
            <a:ext cx="17222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</a:t>
            </a: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u="sng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2295" y="4302097"/>
            <a:ext cx="30139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Đường nối Thẳng 10"/>
          <p:cNvCxnSpPr/>
          <p:nvPr/>
        </p:nvCxnSpPr>
        <p:spPr>
          <a:xfrm flipH="1">
            <a:off x="3801979" y="2334406"/>
            <a:ext cx="12033" cy="406639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Hình chữ nhật 4"/>
          <p:cNvSpPr/>
          <p:nvPr/>
        </p:nvSpPr>
        <p:spPr>
          <a:xfrm>
            <a:off x="3946088" y="2859648"/>
            <a:ext cx="30773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ình chữ nhật 12"/>
              <p:cNvSpPr/>
              <p:nvPr/>
            </p:nvSpPr>
            <p:spPr>
              <a:xfrm>
                <a:off x="4065066" y="3270314"/>
                <a:ext cx="1484317" cy="877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S </a:t>
                </a:r>
                <a:r>
                  <a:rPr lang="en-US" sz="3200" b="1" dirty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l-GR" sz="2400" b="1" i="1">
                        <a:solidFill>
                          <a:srgbClr val="00B0F0"/>
                        </a:solidFill>
                        <a:latin typeface="Cambria Math"/>
                      </a:rPr>
                      <m:t>𝝅</m:t>
                    </m:r>
                  </m:oMath>
                </a14:m>
                <a:r>
                  <a:rPr lang="en-US" sz="3200" b="1" dirty="0" smtClean="0">
                    <a:solidFill>
                      <a:srgbClr val="00B0F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𝒅</m:t>
                            </m:r>
                          </m:e>
                          <m:sup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Hình chữ nhật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066" y="3270314"/>
                <a:ext cx="1484317" cy="877356"/>
              </a:xfrm>
              <a:prstGeom prst="rect">
                <a:avLst/>
              </a:prstGeom>
              <a:blipFill>
                <a:blip r:embed="rId3"/>
                <a:stretch>
                  <a:fillRect l="-10700" b="-1111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ình chữ nhật 13"/>
              <p:cNvSpPr/>
              <p:nvPr/>
            </p:nvSpPr>
            <p:spPr>
              <a:xfrm>
                <a:off x="5507908" y="3293301"/>
                <a:ext cx="2562753" cy="9005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= </a:t>
                </a:r>
                <a:r>
                  <a:rPr lang="en-US" sz="2400" b="1" dirty="0" smtClean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3,14</a:t>
                </a:r>
                <a:r>
                  <a:rPr lang="en-US" sz="3200" b="1" dirty="0" smtClean="0">
                    <a:solidFill>
                      <a:srgbClr val="00B0F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𝟖</m:t>
                            </m:r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2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Hình chữ nhật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7908" y="3293301"/>
                <a:ext cx="2562753" cy="900503"/>
              </a:xfrm>
              <a:prstGeom prst="rect">
                <a:avLst/>
              </a:prstGeom>
              <a:blipFill rotWithShape="0">
                <a:blip r:embed="rId4"/>
                <a:stretch>
                  <a:fillRect l="-6190" b="-8108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ình chữ nhật 14"/>
              <p:cNvSpPr/>
              <p:nvPr/>
            </p:nvSpPr>
            <p:spPr>
              <a:xfrm>
                <a:off x="7841974" y="3283247"/>
                <a:ext cx="3654590" cy="626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00B0F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𝟎𝟐𝟒</m:t>
                        </m:r>
                        <m: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3200" b="1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sup>
                    </m:sSup>
                  </m:oMath>
                </a14:m>
                <a:r>
                  <a:rPr lang="en-US" sz="3200" b="1" i="1" dirty="0" smtClean="0">
                    <a:solidFill>
                      <a:srgbClr val="00B0F0"/>
                    </a:solidFill>
                    <a:latin typeface="Times New Roman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3200" b="1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200" b="1" i="1" dirty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l-GR" sz="32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5" name="Hình chữ nhật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974" y="3283247"/>
                <a:ext cx="3654590" cy="626967"/>
              </a:xfrm>
              <a:prstGeom prst="rect">
                <a:avLst/>
              </a:prstGeom>
              <a:blipFill rotWithShape="0">
                <a:blip r:embed="rId5"/>
                <a:stretch>
                  <a:fillRect l="-4167" t="-11765" b="-2941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ình chữ nhật 15"/>
              <p:cNvSpPr/>
              <p:nvPr/>
            </p:nvSpPr>
            <p:spPr>
              <a:xfrm>
                <a:off x="4155445" y="4763762"/>
                <a:ext cx="1303562" cy="8289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>
                    <a:solidFill>
                      <a:srgbClr val="FF0000"/>
                    </a:solidFill>
                  </a:rPr>
                  <a:t>R = </a:t>
                </a:r>
                <a:r>
                  <a:rPr lang="el-GR" sz="3200" b="1" dirty="0">
                    <a:solidFill>
                      <a:srgbClr val="FF0000"/>
                    </a:solidFill>
                  </a:rPr>
                  <a:t>ρ</a:t>
                </a:r>
                <a:r>
                  <a:rPr lang="en-US" sz="3200" b="1" dirty="0">
                    <a:solidFill>
                      <a:srgbClr val="FF000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b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</a:rPr>
                          <m:t>l</m:t>
                        </m:r>
                      </m:num>
                      <m:den>
                        <m:r>
                          <a:rPr lang="en-US" sz="32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5445" y="4763762"/>
                <a:ext cx="1303562" cy="828945"/>
              </a:xfrm>
              <a:prstGeom prst="rect">
                <a:avLst/>
              </a:prstGeom>
              <a:blipFill rotWithShape="0">
                <a:blip r:embed="rId6"/>
                <a:stretch>
                  <a:fillRect l="-12150" b="-1176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ình chữ nhật 16"/>
              <p:cNvSpPr/>
              <p:nvPr/>
            </p:nvSpPr>
            <p:spPr>
              <a:xfrm>
                <a:off x="5413768" y="4888088"/>
                <a:ext cx="3189912" cy="6680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B0F0"/>
                    </a:solidFill>
                  </a:rPr>
                  <a:t> = 12.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sup>
                    </m:sSup>
                  </m:oMath>
                </a14:m>
                <a:r>
                  <a:rPr lang="en-US" sz="2400" b="1" dirty="0" smtClean="0">
                    <a:solidFill>
                      <a:srgbClr val="00B0F0"/>
                    </a:solidFill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B0F0"/>
                            </a:solidFill>
                          </a:rPr>
                          <m:t>5,024 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B0F0"/>
                            </a:solidFill>
                          </a:rPr>
                          <m:t>.</m:t>
                        </m:r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𝟔𝟓</m:t>
                            </m:r>
                          </m:sup>
                        </m:sSup>
                      </m:den>
                    </m:f>
                  </m:oMath>
                </a14:m>
                <a:endParaRPr lang="el-GR" sz="2400" b="1" i="1" dirty="0">
                  <a:solidFill>
                    <a:srgbClr val="00B0F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7" name="Hình chữ nhật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768" y="4888088"/>
                <a:ext cx="3189912" cy="668003"/>
              </a:xfrm>
              <a:prstGeom prst="rect">
                <a:avLst/>
              </a:prstGeom>
              <a:blipFill rotWithShape="0">
                <a:blip r:embed="rId7"/>
                <a:stretch>
                  <a:fillRect l="-765" b="-275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Hình chữ nhật 17"/>
          <p:cNvSpPr/>
          <p:nvPr/>
        </p:nvSpPr>
        <p:spPr>
          <a:xfrm>
            <a:off x="8404550" y="4947401"/>
            <a:ext cx="18485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B0F0"/>
                </a:solidFill>
              </a:rPr>
              <a:t> = 0,0955 (</a:t>
            </a:r>
            <a:r>
              <a:rPr lang="el-GR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400" b="1" i="1" dirty="0">
              <a:solidFill>
                <a:srgbClr val="00B0F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28723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9.13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0885142"/>
              </p:ext>
            </p:extLst>
          </p:nvPr>
        </p:nvGraphicFramePr>
        <p:xfrm>
          <a:off x="1529876" y="1657708"/>
          <a:ext cx="9581605" cy="3255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511">
                  <a:extLst>
                    <a:ext uri="{9D8B030D-6E8A-4147-A177-3AD203B41FA5}">
                      <a16:colId xmlns:a16="http://schemas.microsoft.com/office/drawing/2014/main" val="1132049169"/>
                    </a:ext>
                  </a:extLst>
                </a:gridCol>
                <a:gridCol w="5251094">
                  <a:extLst>
                    <a:ext uri="{9D8B030D-6E8A-4147-A177-3AD203B41FA5}">
                      <a16:colId xmlns:a16="http://schemas.microsoft.com/office/drawing/2014/main" val="2413859121"/>
                    </a:ext>
                  </a:extLst>
                </a:gridCol>
              </a:tblGrid>
              <a:tr h="8328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a)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endParaRPr lang="en-US" sz="2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thuận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endParaRPr lang="en-US" sz="2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260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b)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dẫn</a:t>
                      </a:r>
                      <a:endParaRPr lang="en-US" sz="2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nghịch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endParaRPr lang="en-US" sz="2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289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c)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nối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tiếp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mỗi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endParaRPr lang="en-US" sz="2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giữa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cường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dòng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chạy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qua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điện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trở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mạch</a:t>
                      </a:r>
                      <a:endParaRPr lang="en-US" sz="2400" dirty="0" smtClean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212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" marR="3048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thuận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chiều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dài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tỉ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lệ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nghịch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phụ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thuộc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dây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717199"/>
                  </a:ext>
                </a:extLst>
              </a:tr>
            </a:tbl>
          </a:graphicData>
        </a:graphic>
      </p:graphicFrame>
      <p:grpSp>
        <p:nvGrpSpPr>
          <p:cNvPr id="15" name="Nhóm 14"/>
          <p:cNvGrpSpPr/>
          <p:nvPr/>
        </p:nvGrpSpPr>
        <p:grpSpPr>
          <a:xfrm>
            <a:off x="5426242" y="1961147"/>
            <a:ext cx="613611" cy="1227221"/>
            <a:chOff x="5426242" y="1961147"/>
            <a:chExt cx="613611" cy="1828800"/>
          </a:xfrm>
        </p:grpSpPr>
        <p:cxnSp>
          <p:nvCxnSpPr>
            <p:cNvPr id="10" name="Đường nối Thẳng 9"/>
            <p:cNvCxnSpPr/>
            <p:nvPr/>
          </p:nvCxnSpPr>
          <p:spPr>
            <a:xfrm>
              <a:off x="5426242" y="1973179"/>
              <a:ext cx="288758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Đường nối Thẳng 11"/>
            <p:cNvCxnSpPr/>
            <p:nvPr/>
          </p:nvCxnSpPr>
          <p:spPr>
            <a:xfrm>
              <a:off x="5727031" y="1961147"/>
              <a:ext cx="0" cy="181676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Đường nối Thẳng 13"/>
            <p:cNvCxnSpPr/>
            <p:nvPr/>
          </p:nvCxnSpPr>
          <p:spPr>
            <a:xfrm>
              <a:off x="5727031" y="3789947"/>
              <a:ext cx="312822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Nhóm 19"/>
          <p:cNvGrpSpPr/>
          <p:nvPr/>
        </p:nvGrpSpPr>
        <p:grpSpPr>
          <a:xfrm>
            <a:off x="5269831" y="2703094"/>
            <a:ext cx="613611" cy="1612953"/>
            <a:chOff x="5426242" y="1961147"/>
            <a:chExt cx="613611" cy="1828800"/>
          </a:xfrm>
        </p:grpSpPr>
        <p:cxnSp>
          <p:nvCxnSpPr>
            <p:cNvPr id="21" name="Đường nối Thẳng 20"/>
            <p:cNvCxnSpPr/>
            <p:nvPr/>
          </p:nvCxnSpPr>
          <p:spPr>
            <a:xfrm>
              <a:off x="5426242" y="1973179"/>
              <a:ext cx="288758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Đường nối Thẳng 21"/>
            <p:cNvCxnSpPr/>
            <p:nvPr/>
          </p:nvCxnSpPr>
          <p:spPr>
            <a:xfrm>
              <a:off x="5727031" y="1961147"/>
              <a:ext cx="0" cy="1816769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Đường nối Thẳng 22"/>
            <p:cNvCxnSpPr/>
            <p:nvPr/>
          </p:nvCxnSpPr>
          <p:spPr>
            <a:xfrm>
              <a:off x="5727031" y="3789947"/>
              <a:ext cx="312822" cy="0"/>
            </a:xfrm>
            <a:prstGeom prst="line">
              <a:avLst/>
            </a:prstGeom>
            <a:ln w="381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Nhóm 23"/>
          <p:cNvGrpSpPr/>
          <p:nvPr/>
        </p:nvGrpSpPr>
        <p:grpSpPr>
          <a:xfrm flipH="1">
            <a:off x="5257304" y="1874540"/>
            <a:ext cx="748771" cy="1458207"/>
            <a:chOff x="5549144" y="1961147"/>
            <a:chExt cx="354271" cy="1828800"/>
          </a:xfrm>
        </p:grpSpPr>
        <p:cxnSp>
          <p:nvCxnSpPr>
            <p:cNvPr id="25" name="Đường nối Thẳng 24"/>
            <p:cNvCxnSpPr/>
            <p:nvPr/>
          </p:nvCxnSpPr>
          <p:spPr>
            <a:xfrm>
              <a:off x="5549144" y="1973179"/>
              <a:ext cx="179296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Đường nối Thẳng 25"/>
            <p:cNvCxnSpPr/>
            <p:nvPr/>
          </p:nvCxnSpPr>
          <p:spPr>
            <a:xfrm>
              <a:off x="5727031" y="1961147"/>
              <a:ext cx="0" cy="1816769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Đường nối Thẳng 26"/>
            <p:cNvCxnSpPr/>
            <p:nvPr/>
          </p:nvCxnSpPr>
          <p:spPr>
            <a:xfrm>
              <a:off x="5726836" y="3789947"/>
              <a:ext cx="176579" cy="0"/>
            </a:xfrm>
            <a:prstGeom prst="line">
              <a:avLst/>
            </a:prstGeom>
            <a:ln w="381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7565265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270000" y="592019"/>
            <a:ext cx="9841481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9.2: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vonfam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kém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777916" y="1639339"/>
            <a:ext cx="4064058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Vonfam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7030A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endParaRPr lang="en-US" sz="2400" b="1" dirty="0" smtClean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Bầu dục 6"/>
          <p:cNvSpPr/>
          <p:nvPr/>
        </p:nvSpPr>
        <p:spPr>
          <a:xfrm>
            <a:off x="3676314" y="2279939"/>
            <a:ext cx="529389" cy="4993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458102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9.3: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98233" y="2082722"/>
            <a:ext cx="480060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&gt; R</a:t>
            </a:r>
            <a:r>
              <a:rPr lang="en-US" sz="2400" b="1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&gt;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&gt; R</a:t>
            </a:r>
            <a:r>
              <a:rPr lang="en-US" sz="2400" b="1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&gt;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&gt; R</a:t>
            </a:r>
            <a:r>
              <a:rPr lang="en-US" sz="2400" b="1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&gt;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pPr marL="487680" marR="30480" indent="-457200" algn="just">
              <a:lnSpc>
                <a:spcPct val="150000"/>
              </a:lnSpc>
              <a:spcAft>
                <a:spcPts val="0"/>
              </a:spcAft>
              <a:buAutoNum type="alphaUcPeriod"/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baseline="-250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&gt; R</a:t>
            </a:r>
            <a:r>
              <a:rPr lang="en-US" sz="2400" b="1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&gt; R</a:t>
            </a:r>
            <a:r>
              <a:rPr lang="en-US" sz="2400" b="1" baseline="-25000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endParaRPr lang="en-US" sz="2400" b="1" dirty="0" smtClean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ình Bầu dục 6"/>
          <p:cNvSpPr/>
          <p:nvPr/>
        </p:nvSpPr>
        <p:spPr>
          <a:xfrm>
            <a:off x="3888066" y="3856076"/>
            <a:ext cx="529389" cy="4993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577162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366068" y="532144"/>
            <a:ext cx="958160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9.4: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2mm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1,7.10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Đường nối Thẳng 10"/>
          <p:cNvCxnSpPr/>
          <p:nvPr/>
        </p:nvCxnSpPr>
        <p:spPr>
          <a:xfrm>
            <a:off x="3544995" y="1423016"/>
            <a:ext cx="0" cy="543498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366068" y="1310041"/>
            <a:ext cx="236907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u="sng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2400" b="1" i="1" dirty="0" smtClean="0">
                <a:solidFill>
                  <a:srgbClr val="0070C0"/>
                </a:solidFill>
                <a:latin typeface=".VnLinus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100m </a:t>
            </a:r>
            <a:endParaRPr lang="en-US" sz="24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= 2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mm</a:t>
            </a:r>
            <a:r>
              <a:rPr lang="en-US" sz="24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24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= 2.10</a:t>
            </a:r>
            <a:r>
              <a:rPr lang="en-US" sz="2400" b="1" baseline="30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-6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ρ=l,7.10</a:t>
            </a:r>
            <a:r>
              <a:rPr lang="en-US" sz="24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endParaRPr lang="en-US" sz="2400" b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= ?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98066" y="1480710"/>
            <a:ext cx="1363515" cy="3375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5145" y="1935872"/>
            <a:ext cx="3978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Hình chữ nhật 11"/>
              <p:cNvSpPr/>
              <p:nvPr/>
            </p:nvSpPr>
            <p:spPr>
              <a:xfrm>
                <a:off x="3906876" y="2625131"/>
                <a:ext cx="1342034" cy="837473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FF0000"/>
                    </a:solidFill>
                    <a:latin typeface="Tempus Sans ITC" panose="04020404030D07020202" pitchFamily="82" charset="0"/>
                    <a:cs typeface="Times New Roman" panose="02020603050405020304" pitchFamily="18" charset="0"/>
                  </a:rPr>
                  <a:t>R = </a:t>
                </a:r>
                <a:r>
                  <a:rPr lang="el-GR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empus Sans ITC" panose="04020404030D07020202" pitchFamily="82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b="1" i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  <a:cs typeface="Arial" panose="020B0604020202020204" pitchFamily="34" charset="0"/>
                          </a:rPr>
                          <m:t>l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FF000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Hình chữ nhật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876" y="2625131"/>
                <a:ext cx="1342034" cy="837473"/>
              </a:xfrm>
              <a:prstGeom prst="rect">
                <a:avLst/>
              </a:prstGeom>
              <a:blipFill rotWithShape="0">
                <a:blip r:embed="rId3"/>
                <a:stretch>
                  <a:fillRect l="-11818" b="-13139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Hình chữ nhật 12"/>
              <p:cNvSpPr/>
              <p:nvPr/>
            </p:nvSpPr>
            <p:spPr>
              <a:xfrm>
                <a:off x="5248910" y="2729566"/>
                <a:ext cx="2143536" cy="648704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= 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l,7.10</a:t>
                </a:r>
                <a:r>
                  <a:rPr lang="en-US" sz="2400" b="1" baseline="30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-8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100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2.10</m:t>
                        </m:r>
                        <m:r>
                          <m:rPr>
                            <m:nor/>
                          </m:rPr>
                          <a:rPr lang="en-US" sz="2400" b="1" baseline="3000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baseline="3000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6 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3" name="Hình chữ nhật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910" y="2729566"/>
                <a:ext cx="2143536" cy="648704"/>
              </a:xfrm>
              <a:prstGeom prst="rect">
                <a:avLst/>
              </a:prstGeom>
              <a:blipFill rotWithShape="0">
                <a:blip r:embed="rId4"/>
                <a:stretch>
                  <a:fillRect l="-4261" b="-1887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Hình chữ nhật 13"/>
          <p:cNvSpPr/>
          <p:nvPr/>
        </p:nvSpPr>
        <p:spPr>
          <a:xfrm>
            <a:off x="7392446" y="2787369"/>
            <a:ext cx="1475084" cy="461665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=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0,85 (</a:t>
            </a:r>
            <a:r>
              <a:rPr lang="el-GR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4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7865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.VnArial" panose="020B7200000000000000" pitchFamily="34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.VnArial" panose="020B7200000000000000" pitchFamily="34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Arial" panose="020B0604020202020204" pitchFamily="34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373683" y="550059"/>
            <a:ext cx="9581605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9.5: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0,5kg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1mm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8900kg/m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1,7.10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" name="Rectangle 1"/>
          <p:cNvSpPr/>
          <p:nvPr/>
        </p:nvSpPr>
        <p:spPr>
          <a:xfrm>
            <a:off x="1362287" y="2119719"/>
            <a:ext cx="227124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spcAft>
                <a:spcPts val="0"/>
              </a:spcAft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m=0,5kg S=1mm</a:t>
            </a:r>
            <a:r>
              <a:rPr lang="en-US" sz="240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>
              <a:spcAft>
                <a:spcPts val="0"/>
              </a:spcAft>
            </a:pP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=1.10</a:t>
            </a:r>
            <a:r>
              <a:rPr lang="en-US" sz="240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spcAft>
                <a:spcPts val="0"/>
              </a:spcAft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D=8900kg/m</a:t>
            </a:r>
            <a:r>
              <a:rPr lang="en-US" sz="240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marL="30480" marR="30480">
              <a:spcAft>
                <a:spcPts val="0"/>
              </a:spcAft>
            </a:pP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ρ =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1,7.10</a:t>
            </a:r>
            <a:r>
              <a:rPr lang="en-US" sz="2400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24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Ω.m</a:t>
            </a:r>
            <a:endParaRPr lang="en-US" sz="24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>
              <a:spcAft>
                <a:spcPts val="0"/>
              </a:spcAft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r>
              <a:rPr lang="en-US" sz="3600" i="1" dirty="0" smtClean="0">
                <a:solidFill>
                  <a:srgbClr val="FF0000"/>
                </a:solidFill>
                <a:latin typeface=".VnLinus" panose="020B7200000000000000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sz="36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?</a:t>
            </a:r>
          </a:p>
          <a:p>
            <a:pPr marL="30480" marR="30480">
              <a:spcAft>
                <a:spcPts val="0"/>
              </a:spcAft>
            </a:pP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R = ?</a:t>
            </a:r>
            <a:endParaRPr lang="en-US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7" name="Đường nối Thẳng 10"/>
          <p:cNvCxnSpPr/>
          <p:nvPr/>
        </p:nvCxnSpPr>
        <p:spPr>
          <a:xfrm>
            <a:off x="3438397" y="2119719"/>
            <a:ext cx="0" cy="469114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83368" y="2189288"/>
            <a:ext cx="160954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r>
              <a:rPr lang="en-US" sz="2400" b="1" u="sng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 </a:t>
            </a:r>
            <a:r>
              <a:rPr lang="en-US" sz="2400" b="1" u="sng" dirty="0" err="1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u="sng" dirty="0" smtClean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0799" y="2653936"/>
            <a:ext cx="3400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a/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83368" y="4068315"/>
            <a:ext cx="3919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b/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trở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dây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 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8" name="Hình chữ nhật 7"/>
          <p:cNvSpPr/>
          <p:nvPr/>
        </p:nvSpPr>
        <p:spPr>
          <a:xfrm>
            <a:off x="3851147" y="3300006"/>
            <a:ext cx="135500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D.V</a:t>
            </a:r>
            <a:endParaRPr lang="vi-VN" sz="2400" b="1" dirty="0">
              <a:solidFill>
                <a:srgbClr val="0070C0"/>
              </a:solidFill>
            </a:endParaRPr>
          </a:p>
        </p:txBody>
      </p:sp>
      <p:sp>
        <p:nvSpPr>
          <p:cNvPr id="9" name="Hình chữ nhật 8"/>
          <p:cNvSpPr/>
          <p:nvPr/>
        </p:nvSpPr>
        <p:spPr>
          <a:xfrm>
            <a:off x="4923194" y="3314466"/>
            <a:ext cx="1328249" cy="402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0480" marR="30480" algn="just">
              <a:lnSpc>
                <a:spcPts val="18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D.S.</a:t>
            </a:r>
            <a:r>
              <a:rPr lang="en-US" sz="2400" i="1" dirty="0">
                <a:solidFill>
                  <a:srgbClr val="FF0000"/>
                </a:solidFill>
                <a:latin typeface=".VnLinus" panose="020B7200000000000000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3600" b="1" i="1" dirty="0">
                <a:solidFill>
                  <a:srgbClr val="0070C0"/>
                </a:solidFill>
                <a:latin typeface=".VnLinus" panose="020B7200000000000000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US" sz="36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Hình chữ nhật 10"/>
              <p:cNvSpPr/>
              <p:nvPr/>
            </p:nvSpPr>
            <p:spPr>
              <a:xfrm>
                <a:off x="6024894" y="3114770"/>
                <a:ext cx="1613022" cy="9542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→</a:t>
                </a:r>
                <a:r>
                  <a:rPr lang="en-US" sz="3200" b="1" i="1" dirty="0">
                    <a:solidFill>
                      <a:srgbClr val="0070C0"/>
                    </a:solidFill>
                    <a:latin typeface=".VnLinus" panose="020B7200000000000000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</a:t>
                </a:r>
                <a:r>
                  <a:rPr lang="en-US" sz="3200" b="1" dirty="0">
                    <a:solidFill>
                      <a:srgbClr val="0070C0"/>
                    </a:solidFill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en-US" sz="24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𝑫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vi-VN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Hình chữ nhật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4894" y="3114770"/>
                <a:ext cx="1613022" cy="954236"/>
              </a:xfrm>
              <a:prstGeom prst="rect">
                <a:avLst/>
              </a:prstGeom>
              <a:blipFill>
                <a:blip r:embed="rId3"/>
                <a:stretch>
                  <a:fillRect l="-5660" t="-961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ình chữ nhật 15"/>
              <p:cNvSpPr/>
              <p:nvPr/>
            </p:nvSpPr>
            <p:spPr>
              <a:xfrm>
                <a:off x="7155974" y="3064303"/>
                <a:ext cx="2374864" cy="659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𝟖𝟗𝟎𝟎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 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𝟔</m:t>
                            </m:r>
                          </m:sup>
                        </m:sSup>
                      </m:den>
                    </m:f>
                  </m:oMath>
                </a14:m>
                <a:endParaRPr lang="en-US" sz="2400" b="1" dirty="0">
                  <a:solidFill>
                    <a:srgbClr val="0070C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Hình chữ nhật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5974" y="3064303"/>
                <a:ext cx="2374864" cy="659796"/>
              </a:xfrm>
              <a:prstGeom prst="rect">
                <a:avLst/>
              </a:prstGeom>
              <a:blipFill rotWithShape="0">
                <a:blip r:embed="rId4"/>
                <a:stretch>
                  <a:fillRect l="-4113" b="-3704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Hình chữ nhật 16"/>
          <p:cNvSpPr/>
          <p:nvPr/>
        </p:nvSpPr>
        <p:spPr>
          <a:xfrm>
            <a:off x="8870937" y="3149341"/>
            <a:ext cx="16630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56,18 (m)</a:t>
            </a:r>
            <a:endParaRPr lang="en-US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vi-VN" sz="24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Hình chữ nhật 17"/>
              <p:cNvSpPr/>
              <p:nvPr/>
            </p:nvSpPr>
            <p:spPr>
              <a:xfrm>
                <a:off x="3785867" y="4492561"/>
                <a:ext cx="1342034" cy="837473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3200" b="1" dirty="0" smtClean="0">
                    <a:solidFill>
                      <a:srgbClr val="FF0000"/>
                    </a:solidFill>
                    <a:latin typeface="Tempus Sans ITC" panose="04020404030D07020202" pitchFamily="82" charset="0"/>
                    <a:cs typeface="Times New Roman" panose="02020603050405020304" pitchFamily="18" charset="0"/>
                  </a:rPr>
                  <a:t>R = </a:t>
                </a:r>
                <a:r>
                  <a:rPr lang="el-GR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n-US" sz="3200" b="1" dirty="0" smtClean="0">
                    <a:solidFill>
                      <a:srgbClr val="FF0000"/>
                    </a:solidFill>
                    <a:latin typeface="Tempus Sans ITC" panose="04020404030D07020202" pitchFamily="82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3200" b="1" i="1" dirty="0">
                            <a:solidFill>
                              <a:srgbClr val="FF0000"/>
                            </a:solidFill>
                            <a:latin typeface=".VnLinus" panose="020B7200000000000000" pitchFamily="34" charset="0"/>
                            <a:cs typeface="Arial" panose="020B0604020202020204" pitchFamily="34" charset="0"/>
                          </a:rPr>
                          <m:t>l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den>
                    </m:f>
                  </m:oMath>
                </a14:m>
                <a:endParaRPr lang="el-GR" sz="3200" b="1" i="1" dirty="0">
                  <a:solidFill>
                    <a:srgbClr val="FF0000"/>
                  </a:solidFill>
                  <a:latin typeface="Times New Roman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Hình chữ nhật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5867" y="4492561"/>
                <a:ext cx="1342034" cy="837473"/>
              </a:xfrm>
              <a:prstGeom prst="rect">
                <a:avLst/>
              </a:prstGeom>
              <a:blipFill rotWithShape="0">
                <a:blip r:embed="rId5"/>
                <a:stretch>
                  <a:fillRect l="-11364" b="-13139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Hình chữ nhật 18"/>
              <p:cNvSpPr/>
              <p:nvPr/>
            </p:nvSpPr>
            <p:spPr>
              <a:xfrm>
                <a:off x="5066267" y="4609869"/>
                <a:ext cx="2196435" cy="600101"/>
              </a:xfrm>
              <a:prstGeom prst="rect">
                <a:avLst/>
              </a:prstGeom>
              <a:ln w="38100">
                <a:noFill/>
              </a:ln>
            </p:spPr>
            <p:txBody>
              <a:bodyPr wrap="none">
                <a:spAutoFit/>
              </a:bodyPr>
              <a:lstStyle/>
              <a:p>
                <a:pPr lvl="0" fontAlgn="base">
                  <a:spcBef>
                    <a:spcPct val="20000"/>
                  </a:spcBef>
                  <a:spcAft>
                    <a:spcPct val="0"/>
                  </a:spcAft>
                  <a:defRPr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= </a:t>
                </a:r>
                <a:r>
                  <a:rPr lang="en-US" sz="2400" b="1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l,7.10</a:t>
                </a:r>
                <a:r>
                  <a:rPr lang="en-US" sz="2400" b="1" baseline="30000" dirty="0">
                    <a:solidFill>
                      <a:srgbClr val="0070C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-8</a:t>
                </a:r>
                <a:r>
                  <a:rPr lang="en-US" sz="2400" b="1" dirty="0" smtClean="0">
                    <a:solidFill>
                      <a:srgbClr val="0070C0"/>
                    </a:solidFill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70C0"/>
                            </a:solidFill>
                            <a:latin typeface=".VnLinus" panose="020B7200000000000000" pitchFamily="34" charset="0"/>
                          </a:rPr>
                          <m:t>56,18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.10</m:t>
                        </m:r>
                        <m:r>
                          <m:rPr>
                            <m:nor/>
                          </m:rPr>
                          <a:rPr lang="en-US" sz="2400" b="1" baseline="3000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US" sz="2400" b="1" baseline="30000" dirty="0">
                            <a:solidFill>
                              <a:srgbClr val="0070C0"/>
                            </a:solidFill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6 </m:t>
                        </m:r>
                      </m:den>
                    </m:f>
                  </m:oMath>
                </a14:m>
                <a:endParaRPr lang="el-GR" sz="2400" b="1" i="1" dirty="0">
                  <a:solidFill>
                    <a:srgbClr val="0070C0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Hình chữ nhật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6267" y="4609869"/>
                <a:ext cx="2196435" cy="600101"/>
              </a:xfrm>
              <a:prstGeom prst="rect">
                <a:avLst/>
              </a:prstGeom>
              <a:blipFill rotWithShape="0">
                <a:blip r:embed="rId6"/>
                <a:stretch>
                  <a:fillRect l="-4167" b="-9091"/>
                </a:stretch>
              </a:blipFill>
              <a:ln w="38100">
                <a:noFill/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Hình chữ nhật 19"/>
          <p:cNvSpPr/>
          <p:nvPr/>
        </p:nvSpPr>
        <p:spPr>
          <a:xfrm>
            <a:off x="7121835" y="4668683"/>
            <a:ext cx="1628972" cy="461665"/>
          </a:xfrm>
          <a:prstGeom prst="rect">
            <a:avLst/>
          </a:prstGeom>
          <a:ln w="38100">
            <a:noFill/>
          </a:ln>
        </p:spPr>
        <p:txBody>
          <a:bodyPr wrap="none">
            <a:spAutoFit/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70C0"/>
                </a:solidFill>
              </a:rPr>
              <a:t>= 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0,955 (</a:t>
            </a:r>
            <a:r>
              <a:rPr lang="el-GR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l-GR" sz="24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64621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1" grpId="0"/>
      <p:bldP spid="16" grpId="0"/>
      <p:bldP spid="17" grpId="0"/>
      <p:bldP spid="18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9.6: 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29875" y="1858467"/>
            <a:ext cx="9581605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Các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 dẫn có chiều dài, tiết diện khác nhau và được làm từ các vật liệu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nhau.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Các dây dẫn có chiều dài, tiết diện khác nhau và được làm từ cùng một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 liệu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Các dây dẫn có chiều dài khác nhau, có tiết diện như nhau và được làm từ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 loại vật liệu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30480" algn="just"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Các dây dẫn có chiều dài, tiết diện như nhau và được làm từ các vật liệu 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 </a:t>
            </a:r>
            <a:r>
              <a:rPr lang="en-US" sz="2400" b="1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B05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ình Bầu dục 6"/>
          <p:cNvSpPr/>
          <p:nvPr/>
        </p:nvSpPr>
        <p:spPr>
          <a:xfrm>
            <a:off x="1433770" y="4499465"/>
            <a:ext cx="529389" cy="4993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1600" dirty="0"/>
          </a:p>
        </p:txBody>
      </p:sp>
    </p:spTree>
    <p:extLst>
      <p:ext uri="{BB962C8B-B14F-4D97-AF65-F5344CB8AC3E}">
        <p14:creationId xmlns:p14="http://schemas.microsoft.com/office/powerpoint/2010/main" val="426039761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9.7: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2,8.10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vonfam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5,5.10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12,0.10</a:t>
            </a:r>
            <a:r>
              <a:rPr 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Ω.m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9876" y="1760686"/>
            <a:ext cx="95816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vonfam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vonfam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Vonfam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vonfam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vonfam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vonfam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ình Bầu dục 6"/>
          <p:cNvSpPr/>
          <p:nvPr/>
        </p:nvSpPr>
        <p:spPr>
          <a:xfrm>
            <a:off x="1419638" y="2914848"/>
            <a:ext cx="529389" cy="4993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309095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83099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9.8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59552" y="1494484"/>
            <a:ext cx="95816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chịu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0480" marR="30480"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đắt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b="1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endParaRPr lang="en-US" sz="2400" b="1" dirty="0">
              <a:solidFill>
                <a:srgbClr val="00B0F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ình Bầu dục 6"/>
          <p:cNvSpPr/>
          <p:nvPr/>
        </p:nvSpPr>
        <p:spPr>
          <a:xfrm>
            <a:off x="1459552" y="2143390"/>
            <a:ext cx="529389" cy="4993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624178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0"/>
          <p:cNvSpPr txBox="1">
            <a:spLocks noChangeArrowheads="1"/>
          </p:cNvSpPr>
          <p:nvPr/>
        </p:nvSpPr>
        <p:spPr bwMode="auto">
          <a:xfrm>
            <a:off x="9256636" y="490992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aseline="-25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</p:txBody>
      </p:sp>
      <p:sp>
        <p:nvSpPr>
          <p:cNvPr id="191533" name="Rectangle 45"/>
          <p:cNvSpPr>
            <a:spLocks noChangeArrowheads="1"/>
          </p:cNvSpPr>
          <p:nvPr/>
        </p:nvSpPr>
        <p:spPr bwMode="auto">
          <a:xfrm>
            <a:off x="4807226" y="-2669"/>
            <a:ext cx="3034748" cy="58477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just" eaLnBrk="1" hangingPunct="1"/>
            <a:r>
              <a:rPr 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SBT</a:t>
            </a:r>
            <a:endParaRPr lang="en-US" sz="32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1535" name="Text Box 47"/>
          <p:cNvSpPr txBox="1">
            <a:spLocks noChangeArrowheads="1"/>
          </p:cNvSpPr>
          <p:nvPr/>
        </p:nvSpPr>
        <p:spPr bwMode="auto">
          <a:xfrm>
            <a:off x="1529876" y="592019"/>
            <a:ext cx="9581605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9.9: 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suất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ρ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út Hành động: Kết thúc 5">
            <a:hlinkClick r:id="" action="ppaction://hlinkshowjump?jump=lastslide" highlightClick="1"/>
          </p:cNvPr>
          <p:cNvSpPr/>
          <p:nvPr/>
        </p:nvSpPr>
        <p:spPr>
          <a:xfrm>
            <a:off x="11611627" y="6488668"/>
            <a:ext cx="580373" cy="369332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Giải SBT Vật Lí 9 | Giải bài tập Sách bài tập Vật Lí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043" y="1685534"/>
            <a:ext cx="5510462" cy="247739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Hình Bầu dục 7"/>
          <p:cNvSpPr/>
          <p:nvPr/>
        </p:nvSpPr>
        <p:spPr>
          <a:xfrm>
            <a:off x="5843514" y="3311397"/>
            <a:ext cx="529389" cy="4993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515191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67690462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703</Words>
  <Application>Microsoft Office PowerPoint</Application>
  <PresentationFormat>Widescreen</PresentationFormat>
  <Paragraphs>174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.VnArial</vt:lpstr>
      <vt:lpstr>.VnLinus</vt:lpstr>
      <vt:lpstr>Arial</vt:lpstr>
      <vt:lpstr>Calibri</vt:lpstr>
      <vt:lpstr>Calibri Light</vt:lpstr>
      <vt:lpstr>Cambria Math</vt:lpstr>
      <vt:lpstr>Tempus Sans ITC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Giang</dc:creator>
  <cp:lastModifiedBy>PC</cp:lastModifiedBy>
  <cp:revision>33</cp:revision>
  <dcterms:created xsi:type="dcterms:W3CDTF">2021-09-28T09:02:24Z</dcterms:created>
  <dcterms:modified xsi:type="dcterms:W3CDTF">2021-10-09T10:22:32Z</dcterms:modified>
</cp:coreProperties>
</file>